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16"/>
  </p:notesMasterIdLst>
  <p:handoutMasterIdLst>
    <p:handoutMasterId r:id="rId17"/>
  </p:handoutMasterIdLst>
  <p:sldIdLst>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A4E8F-640D-4A27-8F4F-ED02A7F86CC7}" v="15" dt="2024-08-27T04:59:33.4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85" d="100"/>
          <a:sy n="85" d="100"/>
        </p:scale>
        <p:origin x="180" y="10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8/29/2024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8/29/2024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120904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0106B4A3-4212-4E39-93DE-E053E8F69C28}" type="datetimeFigureOut">
              <a:rPr lang="en-US" smtClean="0"/>
              <a:t>8/29/2024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
        <p:nvSpPr>
          <p:cNvPr id="113" name="Rectangle 112"/>
          <p:cNvSpPr/>
          <p:nvPr/>
        </p:nvSpPr>
        <p:spPr>
          <a:xfrm>
            <a:off x="0" y="1905000"/>
            <a:ext cx="6604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6401859"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304800" y="2130426"/>
            <a:ext cx="58928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304800" y="3733800"/>
            <a:ext cx="58928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6" name="Rectangle 95"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7" name="Rectangle 96">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98" name="Rectangle 97">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noProof="0"/>
              <a:t>MM.DD.20XX</a:t>
            </a:r>
            <a:endParaRPr lang="en-US" noProof="0"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7" name="Rectangle 6"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9" name="Oval 8">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 name="Rectangle 9">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2" y="-30478"/>
            <a:ext cx="120903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12192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12192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12192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609600" y="5621365"/>
            <a:ext cx="110744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609600" y="4463568"/>
            <a:ext cx="11074400" cy="1143000"/>
          </a:xfrm>
        </p:spPr>
        <p:txBody>
          <a:bodyPr/>
          <a:lstStyle/>
          <a:p>
            <a:r>
              <a:rPr lang="en-US"/>
              <a:t>Click to edit Master title style</a:t>
            </a:r>
          </a:p>
        </p:txBody>
      </p:sp>
      <p:sp>
        <p:nvSpPr>
          <p:cNvPr id="2" name="Date Placeholder 1"/>
          <p:cNvSpPr>
            <a:spLocks noGrp="1"/>
          </p:cNvSpPr>
          <p:nvPr>
            <p:ph type="dt" sz="half" idx="10"/>
          </p:nvPr>
        </p:nvSpPr>
        <p:spPr/>
        <p:txBody>
          <a:bodyPr/>
          <a:lstStyle/>
          <a:p>
            <a:r>
              <a:rPr lang="en-US" noProof="0"/>
              <a:t>MM.DD.20XX</a:t>
            </a:r>
            <a:endParaRPr lang="en-US" noProof="0" dirty="0"/>
          </a:p>
        </p:txBody>
      </p:sp>
      <p:sp>
        <p:nvSpPr>
          <p:cNvPr id="91" name="Footer Placeholder 90"/>
          <p:cNvSpPr>
            <a:spLocks noGrp="1"/>
          </p:cNvSpPr>
          <p:nvPr>
            <p:ph type="ftr" sz="quarter" idx="11"/>
          </p:nvPr>
        </p:nvSpPr>
        <p:spPr/>
        <p:txBody>
          <a:bodyPr/>
          <a:lstStyle/>
          <a:p>
            <a:r>
              <a:rPr lang="en-US" noProof="0"/>
              <a:t>ADD A FOOTER</a:t>
            </a:r>
            <a:endParaRPr lang="en-US" noProof="0" dirty="0"/>
          </a:p>
        </p:txBody>
      </p:sp>
      <p:sp>
        <p:nvSpPr>
          <p:cNvPr id="92" name="Slide Number Placeholder 91"/>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98" name="Rectangle 9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99" name="Rectangle 98"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00" name="Rectangle 99">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1" name="Oval 100">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02" name="Rectangle 101">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8" name="Rectangle 7"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0" name="Oval 9">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noProof="0"/>
              <a:t>MM.DD.20XX</a:t>
            </a:r>
            <a:endParaRPr lang="en-US" noProof="0"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2" name="Oval 11">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noProof="0"/>
              <a:t>MM.DD.20XX</a:t>
            </a:r>
            <a:endParaRPr lang="en-US" noProof="0"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Rectangle 5"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7" name="Rectangle 6">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9" name="Rectangle 8">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MM.DD.20XX</a:t>
            </a:r>
            <a:endParaRPr lang="en-US" noProof="0"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5" name="Rectangle 4"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7" name="Oval 6">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0" y="273051"/>
            <a:ext cx="7315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7" name="Rectangle 36"/>
          <p:cNvSpPr/>
          <p:nvPr/>
        </p:nvSpPr>
        <p:spPr>
          <a:xfrm>
            <a:off x="0" y="1563624"/>
            <a:ext cx="3681984"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2007129" y="3221207"/>
            <a:ext cx="3017520"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200" y="1901952"/>
            <a:ext cx="316992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203200" y="3273552"/>
            <a:ext cx="316992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Rectangle 11"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267200" y="381000"/>
            <a:ext cx="74168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p:txBody>
          <a:bodyPr/>
          <a:lstStyle/>
          <a:p>
            <a:r>
              <a:rPr lang="en-US" noProof="0"/>
              <a:t>MM.DD.20XX</a:t>
            </a:r>
            <a:endParaRPr lang="en-US" noProof="0"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3" name="Rectangle 32"/>
          <p:cNvSpPr/>
          <p:nvPr/>
        </p:nvSpPr>
        <p:spPr>
          <a:xfrm>
            <a:off x="0" y="1563624"/>
            <a:ext cx="3681984"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2007129" y="3221207"/>
            <a:ext cx="3017520" cy="10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353568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264" y="1905000"/>
            <a:ext cx="316992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203200" y="3276600"/>
            <a:ext cx="316992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Rectangle 11"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5" name="Rectangle 14">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99136" y="137160"/>
            <a:ext cx="1182624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12409"/>
            <a:ext cx="2844800" cy="365125"/>
          </a:xfrm>
          <a:prstGeom prst="rect">
            <a:avLst/>
          </a:prstGeom>
        </p:spPr>
        <p:txBody>
          <a:bodyPr vert="horz" lIns="91440" tIns="45720" rIns="91440" bIns="45720" rtlCol="0" anchor="ctr"/>
          <a:lstStyle>
            <a:lvl1pPr algn="l">
              <a:defRPr sz="1200">
                <a:solidFill>
                  <a:schemeClr val="tx2"/>
                </a:solidFill>
              </a:defRPr>
            </a:lvl1pPr>
          </a:lstStyle>
          <a:p>
            <a:r>
              <a:rPr lang="en-US" noProof="0"/>
              <a:t>MM.DD.20XX</a:t>
            </a:r>
            <a:endParaRPr lang="en-US" noProof="0" dirty="0"/>
          </a:p>
        </p:txBody>
      </p:sp>
      <p:sp>
        <p:nvSpPr>
          <p:cNvPr id="5" name="Footer Placeholder 4"/>
          <p:cNvSpPr>
            <a:spLocks noGrp="1"/>
          </p:cNvSpPr>
          <p:nvPr>
            <p:ph type="ftr" sz="quarter" idx="3"/>
          </p:nvPr>
        </p:nvSpPr>
        <p:spPr>
          <a:xfrm>
            <a:off x="3774831" y="6312409"/>
            <a:ext cx="4642339" cy="365125"/>
          </a:xfrm>
          <a:prstGeom prst="rect">
            <a:avLst/>
          </a:prstGeom>
        </p:spPr>
        <p:txBody>
          <a:bodyPr vert="horz" lIns="91440" tIns="45720" rIns="91440" bIns="45720" rtlCol="0" anchor="ctr"/>
          <a:lstStyle>
            <a:lvl1pPr algn="ctr">
              <a:defRPr sz="1200">
                <a:solidFill>
                  <a:schemeClr val="tx2"/>
                </a:solidFill>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8737600" y="6312409"/>
            <a:ext cx="2844800" cy="365125"/>
          </a:xfrm>
          <a:prstGeom prst="rect">
            <a:avLst/>
          </a:prstGeom>
        </p:spPr>
        <p:txBody>
          <a:bodyPr vert="horz" lIns="91440" tIns="45720" rIns="91440" bIns="45720" rtlCol="0" anchor="ctr"/>
          <a:lstStyle>
            <a:lvl1pPr algn="r">
              <a:defRPr sz="1200">
                <a:solidFill>
                  <a:schemeClr val="tx2"/>
                </a:solidFill>
              </a:defRPr>
            </a:lvl1pPr>
          </a:lstStyle>
          <a:p>
            <a:fld id="{D495E168-DA5E-4888-8D8A-92B118324C14}" type="slidenum">
              <a:rPr lang="en-US" noProof="0" smtClean="0"/>
              <a:pPr/>
              <a:t>‹#›</a:t>
            </a:fld>
            <a:endParaRPr lang="en-US" noProof="0"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653" r:id="rId12"/>
    <p:sldLayoutId id="2147483677" r:id="rId13"/>
    <p:sldLayoutId id="2147483678" r:id="rId14"/>
    <p:sldLayoutId id="2147483679" r:id="rId15"/>
    <p:sldLayoutId id="2147483681" r:id="rId16"/>
    <p:sldLayoutId id="2147483682" r:id="rId17"/>
    <p:sldLayoutId id="2147483683" r:id="rId18"/>
    <p:sldLayoutId id="2147483684" r:id="rId19"/>
    <p:sldLayoutId id="2147483685" r:id="rId20"/>
    <p:sldLayoutId id="2147483686" r:id="rId21"/>
    <p:sldLayoutId id="2147483689" r:id="rId22"/>
    <p:sldLayoutId id="2147483690" r:id="rId23"/>
    <p:sldLayoutId id="2147483691" r:id="rId24"/>
    <p:sldLayoutId id="2147483692" r:id="rId25"/>
    <p:sldLayoutId id="2147483693" r:id="rId26"/>
    <p:sldLayoutId id="2147483694" r:id="rId27"/>
    <p:sldLayoutId id="2147483687" r:id="rId28"/>
    <p:sldLayoutId id="2147483695" r:id="rId29"/>
    <p:sldLayoutId id="2147483688" r:id="rId30"/>
  </p:sldLayoutIdLst>
  <p:hf hdr="0" dt="0"/>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package" Target="../embeddings/Microsoft_Excel_Worksheet.xlsx"/><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40677" y="105367"/>
            <a:ext cx="11913077" cy="66136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1F52D922-1637-66B4-2E30-7EF4F02980D6}"/>
              </a:ext>
            </a:extLst>
          </p:cNvPr>
          <p:cNvSpPr>
            <a:spLocks noGrp="1"/>
          </p:cNvSpPr>
          <p:nvPr>
            <p:ph type="title"/>
          </p:nvPr>
        </p:nvSpPr>
        <p:spPr>
          <a:xfrm>
            <a:off x="237094" y="458910"/>
            <a:ext cx="11087100" cy="1325563"/>
          </a:xfrm>
        </p:spPr>
        <p:txBody>
          <a:bodyPr>
            <a:normAutofit/>
          </a:bodyPr>
          <a:lstStyle/>
          <a:p>
            <a:pPr marL="0" lvl="0" indent="0" rtl="0">
              <a:spcBef>
                <a:spcPts val="0"/>
              </a:spcBef>
              <a:spcAft>
                <a:spcPts val="0"/>
              </a:spcAft>
            </a:pPr>
            <a:r>
              <a:rPr lang="en-US" sz="4000" b="1" dirty="0">
                <a:solidFill>
                  <a:schemeClr val="bg1"/>
                </a:solidFill>
                <a:latin typeface="Times New Roman"/>
                <a:ea typeface="Times New Roman"/>
                <a:cs typeface="Times New Roman"/>
                <a:sym typeface="Times New Roman"/>
              </a:rPr>
              <a:t>EMPLOYEE DATA ANALYSIS USING EXCEL</a:t>
            </a:r>
            <a:endParaRPr lang="en-IN" sz="4000" b="1" dirty="0">
              <a:solidFill>
                <a:schemeClr val="bg1"/>
              </a:solidFill>
            </a:endParaRPr>
          </a:p>
        </p:txBody>
      </p:sp>
      <p:sp>
        <p:nvSpPr>
          <p:cNvPr id="5" name="TextBox 4">
            <a:extLst>
              <a:ext uri="{FF2B5EF4-FFF2-40B4-BE49-F238E27FC236}">
                <a16:creationId xmlns:a16="http://schemas.microsoft.com/office/drawing/2014/main" id="{03A24087-6BB9-C5DC-81BE-7C5BE84B661E}"/>
              </a:ext>
            </a:extLst>
          </p:cNvPr>
          <p:cNvSpPr txBox="1"/>
          <p:nvPr/>
        </p:nvSpPr>
        <p:spPr>
          <a:xfrm>
            <a:off x="345234" y="2686896"/>
            <a:ext cx="10590244" cy="2246769"/>
          </a:xfrm>
          <a:prstGeom prst="rect">
            <a:avLst/>
          </a:prstGeom>
          <a:noFill/>
        </p:spPr>
        <p:txBody>
          <a:bodyPr wrap="square" rtlCol="0">
            <a:spAutoFit/>
          </a:bodyPr>
          <a:lstStyle/>
          <a:p>
            <a:r>
              <a:rPr lang="en-IN" sz="2800" b="1" u="sng" dirty="0">
                <a:solidFill>
                  <a:srgbClr val="FF0000"/>
                </a:solidFill>
                <a:latin typeface="Times New Roman" panose="02020603050405020304" pitchFamily="18" charset="0"/>
                <a:ea typeface="Lato"/>
                <a:cs typeface="Times New Roman" panose="02020603050405020304" pitchFamily="18" charset="0"/>
                <a:sym typeface="Lato"/>
              </a:rPr>
              <a:t>NAME</a:t>
            </a:r>
            <a:r>
              <a:rPr lang="en-IN" sz="2800" b="1" dirty="0">
                <a:solidFill>
                  <a:srgbClr val="FF0000"/>
                </a:solidFill>
                <a:latin typeface="Times New Roman" panose="02020603050405020304" pitchFamily="18" charset="0"/>
                <a:ea typeface="Lato"/>
                <a:cs typeface="Times New Roman" panose="02020603050405020304" pitchFamily="18" charset="0"/>
                <a:sym typeface="Lato"/>
              </a:rPr>
              <a:t>: HAZIMOONISHA.A</a:t>
            </a:r>
          </a:p>
          <a:p>
            <a:r>
              <a:rPr lang="en-IN" sz="2800" b="1" u="sng" dirty="0">
                <a:solidFill>
                  <a:srgbClr val="FF0000"/>
                </a:solidFill>
                <a:latin typeface="Times New Roman" panose="02020603050405020304" pitchFamily="18" charset="0"/>
                <a:ea typeface="Lato"/>
                <a:cs typeface="Times New Roman" panose="02020603050405020304" pitchFamily="18" charset="0"/>
                <a:sym typeface="Lato"/>
              </a:rPr>
              <a:t>REGISTER NO </a:t>
            </a:r>
            <a:r>
              <a:rPr lang="en-IN" sz="2800" b="1" dirty="0">
                <a:solidFill>
                  <a:srgbClr val="FF0000"/>
                </a:solidFill>
                <a:latin typeface="Times New Roman" panose="02020603050405020304" pitchFamily="18" charset="0"/>
                <a:ea typeface="Lato"/>
                <a:cs typeface="Times New Roman" panose="02020603050405020304" pitchFamily="18" charset="0"/>
                <a:sym typeface="Lato"/>
              </a:rPr>
              <a:t>: asunm1325312208195</a:t>
            </a:r>
          </a:p>
          <a:p>
            <a:r>
              <a:rPr lang="en-IN" sz="2800" b="1" u="sng" dirty="0">
                <a:solidFill>
                  <a:srgbClr val="FF0000"/>
                </a:solidFill>
                <a:latin typeface="Times New Roman" panose="02020603050405020304" pitchFamily="18" charset="0"/>
                <a:ea typeface="Lato"/>
                <a:cs typeface="Times New Roman" panose="02020603050405020304" pitchFamily="18" charset="0"/>
                <a:sym typeface="Lato"/>
              </a:rPr>
              <a:t>DEPARTMENT</a:t>
            </a:r>
            <a:r>
              <a:rPr lang="en-IN" sz="2800" b="1" dirty="0">
                <a:solidFill>
                  <a:srgbClr val="FF0000"/>
                </a:solidFill>
                <a:latin typeface="Times New Roman" panose="02020603050405020304" pitchFamily="18" charset="0"/>
                <a:ea typeface="Lato"/>
                <a:cs typeface="Times New Roman" panose="02020603050405020304" pitchFamily="18" charset="0"/>
                <a:sym typeface="Lato"/>
              </a:rPr>
              <a:t> : COMMERCE</a:t>
            </a:r>
          </a:p>
          <a:p>
            <a:r>
              <a:rPr lang="en-US" sz="2800" b="1" u="sng" dirty="0">
                <a:solidFill>
                  <a:srgbClr val="FF0000"/>
                </a:solidFill>
                <a:latin typeface="Times New Roman" panose="02020603050405020304" pitchFamily="18" charset="0"/>
                <a:ea typeface="Lato"/>
                <a:cs typeface="Times New Roman" panose="02020603050405020304" pitchFamily="18" charset="0"/>
                <a:sym typeface="Lato"/>
              </a:rPr>
              <a:t>COLLEGE</a:t>
            </a:r>
            <a:r>
              <a:rPr lang="en-US" sz="2800" b="1" dirty="0">
                <a:solidFill>
                  <a:srgbClr val="FF0000"/>
                </a:solidFill>
                <a:latin typeface="Times New Roman" panose="02020603050405020304" pitchFamily="18" charset="0"/>
                <a:ea typeface="Lato"/>
                <a:cs typeface="Times New Roman" panose="02020603050405020304" pitchFamily="18" charset="0"/>
                <a:sym typeface="Lato"/>
              </a:rPr>
              <a:t> : SIR THEAGARAYA COLLEGE</a:t>
            </a: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85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4691" y="138545"/>
            <a:ext cx="11928764" cy="6594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84EED1-1BD7-3AE4-30DE-F7A67D82E16A}"/>
              </a:ext>
            </a:extLst>
          </p:cNvPr>
          <p:cNvSpPr txBox="1"/>
          <p:nvPr/>
        </p:nvSpPr>
        <p:spPr>
          <a:xfrm>
            <a:off x="2010627" y="399083"/>
            <a:ext cx="7333861"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RESULTS</a:t>
            </a:r>
            <a:endParaRPr lang="en-IN" sz="3600" b="1" dirty="0">
              <a:solidFill>
                <a:schemeClr val="bg1"/>
              </a:solidFill>
            </a:endParaRPr>
          </a:p>
        </p:txBody>
      </p:sp>
      <p:pic>
        <p:nvPicPr>
          <p:cNvPr id="7" name="Picture 6">
            <a:extLst>
              <a:ext uri="{FF2B5EF4-FFF2-40B4-BE49-F238E27FC236}">
                <a16:creationId xmlns:a16="http://schemas.microsoft.com/office/drawing/2014/main" id="{D75786D9-3EFB-1AC8-C97D-2EC4E194DE30}"/>
              </a:ext>
            </a:extLst>
          </p:cNvPr>
          <p:cNvPicPr>
            <a:picLocks noChangeAspect="1"/>
          </p:cNvPicPr>
          <p:nvPr/>
        </p:nvPicPr>
        <p:blipFill>
          <a:blip r:embed="rId4"/>
          <a:stretch>
            <a:fillRect/>
          </a:stretch>
        </p:blipFill>
        <p:spPr>
          <a:xfrm>
            <a:off x="513183" y="1436713"/>
            <a:ext cx="11028784" cy="4991878"/>
          </a:xfrm>
          <a:prstGeom prst="rect">
            <a:avLst/>
          </a:prstGeom>
        </p:spPr>
      </p:pic>
      <p:graphicFrame>
        <p:nvGraphicFramePr>
          <p:cNvPr id="8" name="Object 7">
            <a:extLst>
              <a:ext uri="{FF2B5EF4-FFF2-40B4-BE49-F238E27FC236}">
                <a16:creationId xmlns:a16="http://schemas.microsoft.com/office/drawing/2014/main" id="{0053210B-007F-2F61-A8E5-BB39D126E48E}"/>
              </a:ext>
            </a:extLst>
          </p:cNvPr>
          <p:cNvGraphicFramePr>
            <a:graphicFrameLocks noChangeAspect="1"/>
          </p:cNvGraphicFramePr>
          <p:nvPr>
            <p:extLst>
              <p:ext uri="{D42A27DB-BD31-4B8C-83A1-F6EECF244321}">
                <p14:modId xmlns:p14="http://schemas.microsoft.com/office/powerpoint/2010/main" val="4207164531"/>
              </p:ext>
            </p:extLst>
          </p:nvPr>
        </p:nvGraphicFramePr>
        <p:xfrm>
          <a:off x="5980802" y="592393"/>
          <a:ext cx="1017037" cy="1688639"/>
        </p:xfrm>
        <a:graphic>
          <a:graphicData uri="http://schemas.openxmlformats.org/presentationml/2006/ole">
            <mc:AlternateContent xmlns:mc="http://schemas.openxmlformats.org/markup-compatibility/2006">
              <mc:Choice xmlns:v="urn:schemas-microsoft-com:vml" Requires="v">
                <p:oleObj name="Worksheet" showAsIcon="1" r:id="rId5" imgW="381071" imgH="792685" progId="Excel.Sheet.12">
                  <p:embed/>
                </p:oleObj>
              </mc:Choice>
              <mc:Fallback>
                <p:oleObj name="Worksheet" showAsIcon="1" r:id="rId5" imgW="381071" imgH="792685" progId="Excel.Sheet.12">
                  <p:embed/>
                  <p:pic>
                    <p:nvPicPr>
                      <p:cNvPr id="0" name=""/>
                      <p:cNvPicPr/>
                      <p:nvPr/>
                    </p:nvPicPr>
                    <p:blipFill>
                      <a:blip r:embed="rId6"/>
                      <a:stretch>
                        <a:fillRect/>
                      </a:stretch>
                    </p:blipFill>
                    <p:spPr>
                      <a:xfrm>
                        <a:off x="5980802" y="592393"/>
                        <a:ext cx="1017037" cy="1688639"/>
                      </a:xfrm>
                      <a:prstGeom prst="rect">
                        <a:avLst/>
                      </a:prstGeom>
                    </p:spPr>
                  </p:pic>
                </p:oleObj>
              </mc:Fallback>
            </mc:AlternateContent>
          </a:graphicData>
        </a:graphic>
      </p:graphicFrame>
      <p:sp>
        <p:nvSpPr>
          <p:cNvPr id="9" name="Arrow: Left 8">
            <a:extLst>
              <a:ext uri="{FF2B5EF4-FFF2-40B4-BE49-F238E27FC236}">
                <a16:creationId xmlns:a16="http://schemas.microsoft.com/office/drawing/2014/main" id="{AF72DC68-5964-A23C-42E3-F05B54472814}"/>
              </a:ext>
            </a:extLst>
          </p:cNvPr>
          <p:cNvSpPr/>
          <p:nvPr/>
        </p:nvSpPr>
        <p:spPr>
          <a:xfrm>
            <a:off x="7005136" y="700846"/>
            <a:ext cx="410546" cy="279919"/>
          </a:xfrm>
          <a:prstGeom prst="leftArrow">
            <a:avLst/>
          </a:prstGeom>
          <a:solidFill>
            <a:schemeClr val="bg2"/>
          </a:solidFill>
          <a:ln w="12700" cap="flat">
            <a:noFill/>
            <a:prstDash val="solid"/>
            <a:miter/>
          </a:ln>
        </p:spPr>
        <p:txBody>
          <a:bodyPr rtlCol="0" anchor="ctr"/>
          <a:lstStyle/>
          <a:p>
            <a:pPr algn="l"/>
            <a:endParaRPr lang="en-IN" dirty="0"/>
          </a:p>
        </p:txBody>
      </p:sp>
      <p:sp>
        <p:nvSpPr>
          <p:cNvPr id="11" name="TextBox 10">
            <a:extLst>
              <a:ext uri="{FF2B5EF4-FFF2-40B4-BE49-F238E27FC236}">
                <a16:creationId xmlns:a16="http://schemas.microsoft.com/office/drawing/2014/main" id="{56AD5830-E5CD-2128-2B0C-D4490DD49DC9}"/>
              </a:ext>
            </a:extLst>
          </p:cNvPr>
          <p:cNvSpPr txBox="1"/>
          <p:nvPr/>
        </p:nvSpPr>
        <p:spPr>
          <a:xfrm>
            <a:off x="7666173" y="674623"/>
            <a:ext cx="3013789" cy="461665"/>
          </a:xfrm>
          <a:prstGeom prst="rect">
            <a:avLst/>
          </a:prstGeom>
          <a:noFill/>
        </p:spPr>
        <p:txBody>
          <a:bodyPr wrap="square" rtlCol="0">
            <a:spAutoFit/>
          </a:bodyPr>
          <a:lstStyle/>
          <a:p>
            <a:r>
              <a:rPr lang="en-IN" sz="2400" dirty="0">
                <a:solidFill>
                  <a:schemeClr val="tx2"/>
                </a:solidFill>
                <a:latin typeface="Times New Roman" panose="02020603050405020304" pitchFamily="18" charset="0"/>
                <a:cs typeface="Times New Roman" panose="02020603050405020304" pitchFamily="18" charset="0"/>
              </a:rPr>
              <a:t>(click to open file)</a:t>
            </a:r>
          </a:p>
        </p:txBody>
      </p:sp>
    </p:spTree>
    <p:extLst>
      <p:ext uri="{BB962C8B-B14F-4D97-AF65-F5344CB8AC3E}">
        <p14:creationId xmlns:p14="http://schemas.microsoft.com/office/powerpoint/2010/main" val="316160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8545" y="138545"/>
            <a:ext cx="11914909" cy="659476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0569ABC-B9E0-24A5-77AD-D7975457C51F}"/>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CD146581-7D4F-F678-1233-60516C3CB627}"/>
              </a:ext>
            </a:extLst>
          </p:cNvPr>
          <p:cNvSpPr>
            <a:spLocks noGrp="1"/>
          </p:cNvSpPr>
          <p:nvPr>
            <p:ph type="sldNum" sz="quarter" idx="12"/>
          </p:nvPr>
        </p:nvSpPr>
        <p:spPr/>
        <p:txBody>
          <a:bodyPr/>
          <a:lstStyle/>
          <a:p>
            <a:fld id="{D495E168-DA5E-4888-8D8A-92B118324C14}" type="slidenum">
              <a:rPr lang="en-US" noProof="0" smtClean="0"/>
              <a:pPr/>
              <a:t>11</a:t>
            </a:fld>
            <a:endParaRPr lang="en-US" noProof="0" dirty="0"/>
          </a:p>
        </p:txBody>
      </p:sp>
      <p:sp>
        <p:nvSpPr>
          <p:cNvPr id="4" name="TextBox 3">
            <a:extLst>
              <a:ext uri="{FF2B5EF4-FFF2-40B4-BE49-F238E27FC236}">
                <a16:creationId xmlns:a16="http://schemas.microsoft.com/office/drawing/2014/main" id="{364015E1-F51E-E6E3-27A9-94FC0DED979B}"/>
              </a:ext>
            </a:extLst>
          </p:cNvPr>
          <p:cNvSpPr txBox="1"/>
          <p:nvPr/>
        </p:nvSpPr>
        <p:spPr>
          <a:xfrm>
            <a:off x="485192" y="475861"/>
            <a:ext cx="7427167"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CONCLUSION</a:t>
            </a:r>
            <a:endParaRPr lang="en-IN" sz="3600" b="1" dirty="0">
              <a:solidFill>
                <a:schemeClr val="bg1"/>
              </a:solidFill>
            </a:endParaRPr>
          </a:p>
        </p:txBody>
      </p:sp>
      <p:sp>
        <p:nvSpPr>
          <p:cNvPr id="5" name="TextBox 4">
            <a:extLst>
              <a:ext uri="{FF2B5EF4-FFF2-40B4-BE49-F238E27FC236}">
                <a16:creationId xmlns:a16="http://schemas.microsoft.com/office/drawing/2014/main" id="{CF2BF65E-00D8-5943-0A27-89C25A36CDBF}"/>
              </a:ext>
            </a:extLst>
          </p:cNvPr>
          <p:cNvSpPr txBox="1"/>
          <p:nvPr/>
        </p:nvSpPr>
        <p:spPr>
          <a:xfrm>
            <a:off x="998375" y="1287624"/>
            <a:ext cx="10748865" cy="3108543"/>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Employee management system is an application based system,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having two applications developed, one for employers to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manage employee details and another for employees to mark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their attendance. Every organization whether government or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private uses an information system to store data of their staff.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However, in India it is found that many small scale industries </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use pen and paper to keep a record.</a:t>
            </a:r>
          </a:p>
          <a:p>
            <a:pPr algn="just"/>
            <a:endParaRPr lang="en-IN" sz="2800" dirty="0">
              <a:solidFill>
                <a:schemeClr val="tx2"/>
              </a:solidFill>
            </a:endParaRPr>
          </a:p>
        </p:txBody>
      </p:sp>
    </p:spTree>
    <p:extLst>
      <p:ext uri="{BB962C8B-B14F-4D97-AF65-F5344CB8AC3E}">
        <p14:creationId xmlns:p14="http://schemas.microsoft.com/office/powerpoint/2010/main" val="276125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7231" y="128954"/>
            <a:ext cx="11934092" cy="6635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E9177-9348-5ABA-794A-B308D0251EE9}"/>
              </a:ext>
            </a:extLst>
          </p:cNvPr>
          <p:cNvSpPr txBox="1"/>
          <p:nvPr/>
        </p:nvSpPr>
        <p:spPr>
          <a:xfrm>
            <a:off x="4054143" y="878360"/>
            <a:ext cx="1071154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PROJECT TITLE</a:t>
            </a:r>
            <a:endParaRPr lang="en-IN" sz="4000" b="1" dirty="0">
              <a:solidFill>
                <a:schemeClr val="bg1"/>
              </a:solidFill>
            </a:endParaRPr>
          </a:p>
        </p:txBody>
      </p:sp>
      <p:sp>
        <p:nvSpPr>
          <p:cNvPr id="6" name="TextBox 5">
            <a:extLst>
              <a:ext uri="{FF2B5EF4-FFF2-40B4-BE49-F238E27FC236}">
                <a16:creationId xmlns:a16="http://schemas.microsoft.com/office/drawing/2014/main" id="{CA9D86BE-329E-1F16-5F5A-BD834E238801}"/>
              </a:ext>
            </a:extLst>
          </p:cNvPr>
          <p:cNvSpPr txBox="1"/>
          <p:nvPr/>
        </p:nvSpPr>
        <p:spPr>
          <a:xfrm>
            <a:off x="205274" y="2583228"/>
            <a:ext cx="11038114" cy="1077218"/>
          </a:xfrm>
          <a:prstGeom prst="rect">
            <a:avLst/>
          </a:prstGeom>
          <a:noFill/>
        </p:spPr>
        <p:txBody>
          <a:bodyPr wrap="square" rtlCol="0">
            <a:spAutoFit/>
          </a:bodyPr>
          <a:lstStyle/>
          <a:p>
            <a:pPr marL="0" lvl="0" indent="0" algn="ctr" rtl="0">
              <a:spcBef>
                <a:spcPts val="0"/>
              </a:spcBef>
              <a:spcAft>
                <a:spcPts val="0"/>
              </a:spcAft>
              <a:buNone/>
            </a:pPr>
            <a:r>
              <a:rPr lang="en-US" sz="3200" b="1" dirty="0">
                <a:solidFill>
                  <a:srgbClr val="FF0000"/>
                </a:solidFill>
                <a:latin typeface="Times New Roman" panose="02020603050405020304" pitchFamily="18" charset="0"/>
                <a:ea typeface="Lato"/>
                <a:cs typeface="Times New Roman" panose="02020603050405020304" pitchFamily="18" charset="0"/>
                <a:sym typeface="Lato"/>
              </a:rPr>
              <a:t>EMPLOYEE ANALYSIS ACCORDING TO EMPLOYEE ATTENDANCE</a:t>
            </a:r>
            <a:endParaRPr lang="en-IN"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4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814655-9CB6-D174-F777-C882B55E02EC}"/>
              </a:ext>
            </a:extLst>
          </p:cNvPr>
          <p:cNvSpPr txBox="1"/>
          <p:nvPr/>
        </p:nvSpPr>
        <p:spPr>
          <a:xfrm>
            <a:off x="749559" y="503853"/>
            <a:ext cx="10692882" cy="1323439"/>
          </a:xfrm>
          <a:prstGeom prst="rect">
            <a:avLst/>
          </a:prstGeom>
          <a:noFill/>
        </p:spPr>
        <p:txBody>
          <a:bodyPr wrap="square" rtlCol="0">
            <a:spAutoFit/>
          </a:bodyPr>
          <a:lstStyle/>
          <a:p>
            <a:r>
              <a:rPr lang="en-IN" sz="4000" b="1" dirty="0">
                <a:solidFill>
                  <a:schemeClr val="bg1"/>
                </a:solidFill>
                <a:latin typeface="Times New Roman"/>
                <a:ea typeface="Times New Roman"/>
                <a:cs typeface="Times New Roman"/>
                <a:sym typeface="Times New Roman"/>
              </a:rPr>
              <a:t>AGENDA</a:t>
            </a:r>
          </a:p>
          <a:p>
            <a:endParaRPr lang="en-IN" sz="4000" b="1" dirty="0">
              <a:solidFill>
                <a:schemeClr val="bg1"/>
              </a:solidFill>
            </a:endParaRPr>
          </a:p>
        </p:txBody>
      </p:sp>
      <p:sp>
        <p:nvSpPr>
          <p:cNvPr id="5" name="TextBox 4">
            <a:extLst>
              <a:ext uri="{FF2B5EF4-FFF2-40B4-BE49-F238E27FC236}">
                <a16:creationId xmlns:a16="http://schemas.microsoft.com/office/drawing/2014/main" id="{692468F2-EA84-5D57-AB4F-F132EEC7BCB3}"/>
              </a:ext>
            </a:extLst>
          </p:cNvPr>
          <p:cNvSpPr txBox="1"/>
          <p:nvPr/>
        </p:nvSpPr>
        <p:spPr>
          <a:xfrm>
            <a:off x="1212979" y="1539550"/>
            <a:ext cx="9610531" cy="3539430"/>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1.PROBLEM STATEMENT</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2.PROJECT OVERVIEW</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3.END USERS </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4.OUR SOLUTION AND PROPOSITION</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5.DATASET DESCRIPTION</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6.MODELLING APPROACH</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7.RESULTS AND DISCUSSION</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8.CONCLUSION</a:t>
            </a:r>
          </a:p>
          <a:p>
            <a:endParaRPr lang="en-IN" sz="3200" dirty="0">
              <a:solidFill>
                <a:schemeClr val="tx2"/>
              </a:solidFill>
            </a:endParaRPr>
          </a:p>
        </p:txBody>
      </p:sp>
    </p:spTree>
    <p:extLst>
      <p:ext uri="{BB962C8B-B14F-4D97-AF65-F5344CB8AC3E}">
        <p14:creationId xmlns:p14="http://schemas.microsoft.com/office/powerpoint/2010/main" val="39821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2400" y="72076"/>
            <a:ext cx="11887200" cy="6646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FF71EC-5644-F58B-F6A2-EE7F20187DFD}"/>
              </a:ext>
            </a:extLst>
          </p:cNvPr>
          <p:cNvSpPr txBox="1"/>
          <p:nvPr/>
        </p:nvSpPr>
        <p:spPr>
          <a:xfrm>
            <a:off x="522514" y="578498"/>
            <a:ext cx="10991462"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PROBLEM STATEMENT</a:t>
            </a:r>
            <a:endParaRPr lang="en-IN" sz="4000" b="1" dirty="0">
              <a:solidFill>
                <a:schemeClr val="bg1"/>
              </a:solidFill>
            </a:endParaRPr>
          </a:p>
        </p:txBody>
      </p:sp>
      <p:sp>
        <p:nvSpPr>
          <p:cNvPr id="5" name="TextBox 4">
            <a:extLst>
              <a:ext uri="{FF2B5EF4-FFF2-40B4-BE49-F238E27FC236}">
                <a16:creationId xmlns:a16="http://schemas.microsoft.com/office/drawing/2014/main" id="{20DA22DA-53C3-ED31-3BE5-C9279D73B172}"/>
              </a:ext>
            </a:extLst>
          </p:cNvPr>
          <p:cNvSpPr txBox="1"/>
          <p:nvPr/>
        </p:nvSpPr>
        <p:spPr>
          <a:xfrm>
            <a:off x="951722" y="1651518"/>
            <a:ext cx="10664890" cy="3785652"/>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FF0000"/>
                </a:solidFill>
                <a:latin typeface="Times New Roman" panose="02020603050405020304" pitchFamily="18" charset="0"/>
                <a:ea typeface="Times New Roman"/>
                <a:cs typeface="Times New Roman" panose="02020603050405020304" pitchFamily="18" charset="0"/>
                <a:sym typeface="Times New Roman"/>
              </a:rPr>
              <a:t>Employee management system is an application based system, having two applications developed, one for employers to manage employee details and another for employees to mark their attendance. Every organization whether government or private uses an information system to store data of their staff.</a:t>
            </a:r>
          </a:p>
          <a:p>
            <a:pPr marL="0" lvl="0" indent="0" algn="just" rtl="0">
              <a:spcBef>
                <a:spcPts val="0"/>
              </a:spcBef>
              <a:spcAft>
                <a:spcPts val="0"/>
              </a:spcAft>
              <a:buNone/>
            </a:pPr>
            <a:r>
              <a:rPr lang="en-US" sz="2400" b="1" dirty="0">
                <a:solidFill>
                  <a:srgbClr val="FF0000"/>
                </a:solidFill>
                <a:latin typeface="Times New Roman" panose="02020603050405020304" pitchFamily="18" charset="0"/>
                <a:ea typeface="Lato"/>
                <a:cs typeface="Times New Roman" panose="02020603050405020304" pitchFamily="18" charset="0"/>
                <a:sym typeface="Lato"/>
              </a:rPr>
              <a:t>Keywords : attendance, employee management, payroll, </a:t>
            </a:r>
          </a:p>
          <a:p>
            <a:pPr marL="0" lvl="0" indent="0" algn="just" rtl="0">
              <a:spcBef>
                <a:spcPts val="0"/>
              </a:spcBef>
              <a:spcAft>
                <a:spcPts val="0"/>
              </a:spcAft>
              <a:buNone/>
            </a:pPr>
            <a:r>
              <a:rPr lang="en-US" sz="2400" b="1" dirty="0">
                <a:solidFill>
                  <a:srgbClr val="FF0000"/>
                </a:solidFill>
                <a:latin typeface="Times New Roman" panose="02020603050405020304" pitchFamily="18" charset="0"/>
                <a:ea typeface="Lato"/>
                <a:cs typeface="Times New Roman" panose="02020603050405020304" pitchFamily="18" charset="0"/>
                <a:sym typeface="Lato"/>
              </a:rPr>
              <a:t>salary calculation.</a:t>
            </a:r>
          </a:p>
          <a:p>
            <a:pPr marL="0" lvl="0" indent="0" algn="just" rtl="0">
              <a:spcBef>
                <a:spcPts val="0"/>
              </a:spcBef>
              <a:spcAft>
                <a:spcPts val="0"/>
              </a:spcAft>
              <a:buNone/>
            </a:pPr>
            <a:r>
              <a:rPr lang="en-US" sz="2400" b="1" dirty="0">
                <a:solidFill>
                  <a:srgbClr val="FF0000"/>
                </a:solidFill>
                <a:latin typeface="Times New Roman" panose="02020603050405020304" pitchFamily="18" charset="0"/>
                <a:ea typeface="Lato"/>
                <a:cs typeface="Times New Roman" panose="02020603050405020304" pitchFamily="18" charset="0"/>
                <a:sym typeface="Lato"/>
              </a:rPr>
              <a:t>*Total of per day rate of employee.</a:t>
            </a:r>
          </a:p>
          <a:p>
            <a:pPr marL="0" lvl="0" indent="0" algn="just" rtl="0">
              <a:spcBef>
                <a:spcPts val="0"/>
              </a:spcBef>
              <a:spcAft>
                <a:spcPts val="0"/>
              </a:spcAft>
              <a:buNone/>
            </a:pPr>
            <a:r>
              <a:rPr lang="en-US" sz="2400" b="1" dirty="0">
                <a:solidFill>
                  <a:srgbClr val="FF0000"/>
                </a:solidFill>
                <a:latin typeface="Times New Roman" panose="02020603050405020304" pitchFamily="18" charset="0"/>
                <a:ea typeface="Lato"/>
                <a:cs typeface="Times New Roman" panose="02020603050405020304" pitchFamily="18" charset="0"/>
                <a:sym typeface="Lato"/>
              </a:rPr>
              <a:t>* Average total of hourly rate.</a:t>
            </a:r>
          </a:p>
          <a:p>
            <a:pPr marL="0" lvl="0" indent="0" algn="just" rtl="0">
              <a:spcBef>
                <a:spcPts val="0"/>
              </a:spcBef>
              <a:spcAft>
                <a:spcPts val="0"/>
              </a:spcAft>
              <a:buNone/>
            </a:pPr>
            <a:endParaRPr lang="en-US" sz="2400" dirty="0">
              <a:solidFill>
                <a:schemeClr val="bg2">
                  <a:lumMod val="20000"/>
                  <a:lumOff val="80000"/>
                </a:schemeClr>
              </a:solidFill>
              <a:latin typeface="Times New Roman" panose="02020603050405020304" pitchFamily="18" charset="0"/>
              <a:ea typeface="Times New Roman"/>
              <a:cs typeface="Times New Roman" panose="02020603050405020304" pitchFamily="18" charset="0"/>
              <a:sym typeface="Times New Roman"/>
            </a:endParaRPr>
          </a:p>
          <a:p>
            <a:pPr algn="just"/>
            <a:endParaRPr lang="en-IN" sz="24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44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46538" y="117231"/>
            <a:ext cx="11898923" cy="66235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A07DB8-FC01-5BDB-BAF3-0C2EA08B050A}"/>
              </a:ext>
            </a:extLst>
          </p:cNvPr>
          <p:cNvSpPr txBox="1"/>
          <p:nvPr/>
        </p:nvSpPr>
        <p:spPr>
          <a:xfrm>
            <a:off x="578498" y="457200"/>
            <a:ext cx="11252718"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PROJECT</a:t>
            </a:r>
            <a:r>
              <a:rPr lang="en" sz="3600" b="1" dirty="0">
                <a:solidFill>
                  <a:schemeClr val="accent6">
                    <a:lumMod val="60000"/>
                    <a:lumOff val="40000"/>
                  </a:schemeClr>
                </a:solidFill>
                <a:latin typeface="Times New Roman"/>
                <a:ea typeface="Times New Roman"/>
                <a:cs typeface="Times New Roman"/>
                <a:sym typeface="Times New Roman"/>
              </a:rPr>
              <a:t> </a:t>
            </a:r>
            <a:r>
              <a:rPr lang="en" sz="3600" b="1" dirty="0">
                <a:solidFill>
                  <a:schemeClr val="bg1"/>
                </a:solidFill>
                <a:latin typeface="Times New Roman"/>
                <a:ea typeface="Times New Roman"/>
                <a:cs typeface="Times New Roman"/>
                <a:sym typeface="Times New Roman"/>
              </a:rPr>
              <a:t>OVERVIEW</a:t>
            </a:r>
            <a:endParaRPr lang="en-IN" sz="3600" b="1" dirty="0">
              <a:solidFill>
                <a:schemeClr val="bg1"/>
              </a:solidFill>
            </a:endParaRPr>
          </a:p>
        </p:txBody>
      </p:sp>
      <p:sp>
        <p:nvSpPr>
          <p:cNvPr id="5" name="TextBox 4">
            <a:extLst>
              <a:ext uri="{FF2B5EF4-FFF2-40B4-BE49-F238E27FC236}">
                <a16:creationId xmlns:a16="http://schemas.microsoft.com/office/drawing/2014/main" id="{CD3556F0-8B98-B8FF-2746-D7FD8881B82D}"/>
              </a:ext>
            </a:extLst>
          </p:cNvPr>
          <p:cNvSpPr txBox="1"/>
          <p:nvPr/>
        </p:nvSpPr>
        <p:spPr>
          <a:xfrm>
            <a:off x="838200" y="1455576"/>
            <a:ext cx="10769082" cy="3477875"/>
          </a:xfrm>
          <a:prstGeom prst="rect">
            <a:avLst/>
          </a:prstGeom>
          <a:noFill/>
        </p:spPr>
        <p:txBody>
          <a:bodyPr wrap="square" rtlCol="0">
            <a:spAutoFit/>
          </a:bodyPr>
          <a:lstStyle/>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Its subsections will turn the attention to the method for resolving the problem, the programming environments used for developing the system and the implementation of the operations performed upon the database</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 TABELS</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 CONDITIONAL FORMATING</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 PIVOT CHART – LINE CHART , PIE CHART</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 SUM FORMULAS</a:t>
            </a:r>
          </a:p>
          <a:p>
            <a:pPr marL="0" lvl="0" indent="0" algn="just" rtl="0">
              <a:spcBef>
                <a:spcPts val="0"/>
              </a:spcBef>
              <a:spcAft>
                <a:spcPts val="0"/>
              </a:spcAft>
              <a:buNone/>
            </a:pPr>
            <a:r>
              <a:rPr lang="en-US" sz="2400" b="1" dirty="0">
                <a:solidFill>
                  <a:srgbClr val="FF0000"/>
                </a:solidFill>
                <a:latin typeface="Times New Roman"/>
                <a:ea typeface="Times New Roman"/>
                <a:cs typeface="Times New Roman"/>
                <a:sym typeface="Times New Roman"/>
              </a:rPr>
              <a:t>• SLICERS</a:t>
            </a:r>
          </a:p>
          <a:p>
            <a:pPr algn="just"/>
            <a:endParaRPr lang="en-IN" sz="2800" dirty="0"/>
          </a:p>
        </p:txBody>
      </p:sp>
    </p:spTree>
    <p:extLst>
      <p:ext uri="{BB962C8B-B14F-4D97-AF65-F5344CB8AC3E}">
        <p14:creationId xmlns:p14="http://schemas.microsoft.com/office/powerpoint/2010/main" val="157437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FCAAD8-1B2F-DD1F-5BD7-5309AAABCE9E}"/>
              </a:ext>
            </a:extLst>
          </p:cNvPr>
          <p:cNvSpPr>
            <a:spLocks noGrp="1"/>
          </p:cNvSpPr>
          <p:nvPr>
            <p:ph type="ftr" sz="quarter" idx="11"/>
          </p:nvPr>
        </p:nvSpPr>
        <p:spPr/>
        <p:txBody>
          <a:bodyPr/>
          <a:lstStyle/>
          <a:p>
            <a:r>
              <a:rPr lang="en-US" noProof="0"/>
              <a:t>ADD A FOOTER</a:t>
            </a:r>
            <a:endParaRPr lang="en-US" noProof="0" dirty="0"/>
          </a:p>
        </p:txBody>
      </p:sp>
      <p:sp>
        <p:nvSpPr>
          <p:cNvPr id="2" name="Slide Number Placeholder 1">
            <a:extLst>
              <a:ext uri="{FF2B5EF4-FFF2-40B4-BE49-F238E27FC236}">
                <a16:creationId xmlns:a16="http://schemas.microsoft.com/office/drawing/2014/main" id="{05DE354F-38D8-E740-407C-849B53B888B6}"/>
              </a:ext>
            </a:extLst>
          </p:cNvPr>
          <p:cNvSpPr>
            <a:spLocks noGrp="1"/>
          </p:cNvSpPr>
          <p:nvPr>
            <p:ph type="sldNum" sz="quarter" idx="12"/>
          </p:nvPr>
        </p:nvSpPr>
        <p:spPr/>
        <p:txBody>
          <a:bodyPr/>
          <a:lstStyle/>
          <a:p>
            <a:fld id="{D495E168-DA5E-4888-8D8A-92B118324C14}" type="slidenum">
              <a:rPr lang="en-US" noProof="0" smtClean="0"/>
              <a:pPr/>
              <a:t>6</a:t>
            </a:fld>
            <a:endParaRPr lang="en-US" noProof="0" dirty="0"/>
          </a:p>
        </p:txBody>
      </p:sp>
      <p:pic>
        <p:nvPicPr>
          <p:cNvPr id="7170"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2401" y="152400"/>
            <a:ext cx="11903916" cy="660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A3E4FD-5529-F5CD-6795-974D761D63C9}"/>
              </a:ext>
            </a:extLst>
          </p:cNvPr>
          <p:cNvSpPr txBox="1"/>
          <p:nvPr/>
        </p:nvSpPr>
        <p:spPr>
          <a:xfrm>
            <a:off x="436205" y="466208"/>
            <a:ext cx="6981631" cy="646331"/>
          </a:xfrm>
          <a:prstGeom prst="rect">
            <a:avLst/>
          </a:prstGeom>
          <a:noFill/>
        </p:spPr>
        <p:txBody>
          <a:bodyPr wrap="square">
            <a:spAutoFit/>
          </a:bodyPr>
          <a:lstStyle/>
          <a:p>
            <a:r>
              <a:rPr lang="en" sz="3600" b="1" dirty="0">
                <a:solidFill>
                  <a:schemeClr val="bg1"/>
                </a:solidFill>
                <a:latin typeface="Times New Roman"/>
                <a:ea typeface="Times New Roman"/>
                <a:cs typeface="Times New Roman"/>
                <a:sym typeface="Times New Roman"/>
              </a:rPr>
              <a:t>WHO</a:t>
            </a:r>
            <a:r>
              <a:rPr lang="en" sz="3600" b="1" dirty="0">
                <a:solidFill>
                  <a:schemeClr val="accent6">
                    <a:lumMod val="60000"/>
                    <a:lumOff val="40000"/>
                  </a:schemeClr>
                </a:solidFill>
                <a:latin typeface="Times New Roman"/>
                <a:ea typeface="Times New Roman"/>
                <a:cs typeface="Times New Roman"/>
                <a:sym typeface="Times New Roman"/>
              </a:rPr>
              <a:t> </a:t>
            </a:r>
            <a:r>
              <a:rPr lang="en" sz="3600" b="1" dirty="0">
                <a:solidFill>
                  <a:schemeClr val="bg1"/>
                </a:solidFill>
                <a:latin typeface="Times New Roman"/>
                <a:ea typeface="Times New Roman"/>
                <a:cs typeface="Times New Roman"/>
                <a:sym typeface="Times New Roman"/>
              </a:rPr>
              <a:t>ARE</a:t>
            </a:r>
            <a:r>
              <a:rPr lang="en" sz="3600" b="1" dirty="0">
                <a:solidFill>
                  <a:schemeClr val="accent6">
                    <a:lumMod val="60000"/>
                    <a:lumOff val="40000"/>
                  </a:schemeClr>
                </a:solidFill>
                <a:latin typeface="Times New Roman"/>
                <a:ea typeface="Times New Roman"/>
                <a:cs typeface="Times New Roman"/>
                <a:sym typeface="Times New Roman"/>
              </a:rPr>
              <a:t> </a:t>
            </a:r>
            <a:r>
              <a:rPr lang="en" sz="3600" b="1" dirty="0">
                <a:solidFill>
                  <a:schemeClr val="bg1"/>
                </a:solidFill>
                <a:latin typeface="Times New Roman"/>
                <a:ea typeface="Times New Roman"/>
                <a:cs typeface="Times New Roman"/>
                <a:sym typeface="Times New Roman"/>
              </a:rPr>
              <a:t>THE</a:t>
            </a:r>
            <a:r>
              <a:rPr lang="en" sz="3600" b="1" dirty="0">
                <a:solidFill>
                  <a:schemeClr val="accent6">
                    <a:lumMod val="60000"/>
                    <a:lumOff val="40000"/>
                  </a:schemeClr>
                </a:solidFill>
                <a:latin typeface="Times New Roman"/>
                <a:ea typeface="Times New Roman"/>
                <a:cs typeface="Times New Roman"/>
                <a:sym typeface="Times New Roman"/>
              </a:rPr>
              <a:t> </a:t>
            </a:r>
            <a:r>
              <a:rPr lang="en" sz="3600" b="1" dirty="0">
                <a:solidFill>
                  <a:schemeClr val="bg1"/>
                </a:solidFill>
                <a:latin typeface="Times New Roman"/>
                <a:ea typeface="Times New Roman"/>
                <a:cs typeface="Times New Roman"/>
                <a:sym typeface="Times New Roman"/>
              </a:rPr>
              <a:t>END</a:t>
            </a:r>
            <a:r>
              <a:rPr lang="en" sz="3600" b="1" dirty="0">
                <a:solidFill>
                  <a:schemeClr val="accent6">
                    <a:lumMod val="60000"/>
                    <a:lumOff val="40000"/>
                  </a:schemeClr>
                </a:solidFill>
                <a:latin typeface="Times New Roman"/>
                <a:ea typeface="Times New Roman"/>
                <a:cs typeface="Times New Roman"/>
                <a:sym typeface="Times New Roman"/>
              </a:rPr>
              <a:t> </a:t>
            </a:r>
            <a:r>
              <a:rPr lang="en" sz="3600" b="1" dirty="0">
                <a:solidFill>
                  <a:schemeClr val="bg1"/>
                </a:solidFill>
                <a:latin typeface="Times New Roman"/>
                <a:ea typeface="Times New Roman"/>
                <a:cs typeface="Times New Roman"/>
                <a:sym typeface="Times New Roman"/>
              </a:rPr>
              <a:t>USERS?</a:t>
            </a:r>
            <a:endParaRPr lang="en-IN" sz="3600" b="1" dirty="0">
              <a:solidFill>
                <a:schemeClr val="bg1"/>
              </a:solidFill>
            </a:endParaRPr>
          </a:p>
        </p:txBody>
      </p:sp>
      <p:sp>
        <p:nvSpPr>
          <p:cNvPr id="7" name="TextBox 6">
            <a:extLst>
              <a:ext uri="{FF2B5EF4-FFF2-40B4-BE49-F238E27FC236}">
                <a16:creationId xmlns:a16="http://schemas.microsoft.com/office/drawing/2014/main" id="{C6D032AA-71BF-FFBF-527D-66242B8E1CED}"/>
              </a:ext>
            </a:extLst>
          </p:cNvPr>
          <p:cNvSpPr txBox="1"/>
          <p:nvPr/>
        </p:nvSpPr>
        <p:spPr>
          <a:xfrm>
            <a:off x="595604" y="2022588"/>
            <a:ext cx="11000792" cy="1754326"/>
          </a:xfrm>
          <a:prstGeom prst="rect">
            <a:avLst/>
          </a:prstGeom>
          <a:noFill/>
        </p:spPr>
        <p:txBody>
          <a:bodyPr wrap="square" rtlCol="0">
            <a:spAutoFit/>
          </a:bodyPr>
          <a:lstStyle/>
          <a:p>
            <a:pPr marL="457200" lvl="0" indent="-457200" algn="l" rtl="0">
              <a:spcBef>
                <a:spcPts val="0"/>
              </a:spcBef>
              <a:spcAft>
                <a:spcPts val="0"/>
              </a:spcAft>
              <a:buFont typeface="Wingdings" panose="05000000000000000000" pitchFamily="2" charset="2"/>
              <a:buChar char="v"/>
            </a:pPr>
            <a:r>
              <a:rPr lang="en-US" sz="2400" b="1" dirty="0">
                <a:solidFill>
                  <a:srgbClr val="FF0000"/>
                </a:solidFill>
                <a:latin typeface="Times New Roman"/>
                <a:ea typeface="Times New Roman"/>
                <a:cs typeface="Times New Roman"/>
                <a:sym typeface="Times New Roman"/>
              </a:rPr>
              <a:t>HUMAN RESOURCES DEPARTMENT</a:t>
            </a:r>
          </a:p>
          <a:p>
            <a:pPr marL="457200" lvl="0" indent="-457200" algn="l" rtl="0">
              <a:spcBef>
                <a:spcPts val="0"/>
              </a:spcBef>
              <a:spcAft>
                <a:spcPts val="0"/>
              </a:spcAft>
              <a:buFont typeface="Wingdings" panose="05000000000000000000" pitchFamily="2" charset="2"/>
              <a:buChar char="v"/>
            </a:pPr>
            <a:r>
              <a:rPr lang="en-US" sz="2400" b="1" dirty="0">
                <a:solidFill>
                  <a:srgbClr val="FF0000"/>
                </a:solidFill>
                <a:latin typeface="Times New Roman"/>
                <a:ea typeface="Times New Roman"/>
                <a:cs typeface="Times New Roman"/>
                <a:sym typeface="Times New Roman"/>
              </a:rPr>
              <a:t>SALES DEPARTMENT</a:t>
            </a:r>
          </a:p>
          <a:p>
            <a:pPr marL="457200" lvl="0" indent="-457200" algn="l" rtl="0">
              <a:spcBef>
                <a:spcPts val="0"/>
              </a:spcBef>
              <a:spcAft>
                <a:spcPts val="0"/>
              </a:spcAft>
              <a:buFont typeface="Wingdings" panose="05000000000000000000" pitchFamily="2" charset="2"/>
              <a:buChar char="v"/>
            </a:pPr>
            <a:r>
              <a:rPr lang="en-US" sz="2400" b="1" dirty="0">
                <a:solidFill>
                  <a:srgbClr val="FF0000"/>
                </a:solidFill>
                <a:latin typeface="Times New Roman"/>
                <a:ea typeface="Times New Roman"/>
                <a:cs typeface="Times New Roman"/>
                <a:sym typeface="Times New Roman"/>
              </a:rPr>
              <a:t>RESEARCH AND DEVELOPMENT</a:t>
            </a:r>
          </a:p>
          <a:p>
            <a:pPr marL="457200" indent="-457200">
              <a:buFont typeface="Wingdings" panose="05000000000000000000" pitchFamily="2" charset="2"/>
              <a:buChar char="v"/>
            </a:pPr>
            <a:endParaRPr lang="en-IN" sz="3600" b="1" dirty="0">
              <a:solidFill>
                <a:schemeClr val="bg2">
                  <a:lumMod val="20000"/>
                  <a:lumOff val="80000"/>
                </a:schemeClr>
              </a:solidFill>
            </a:endParaRPr>
          </a:p>
        </p:txBody>
      </p:sp>
    </p:spTree>
    <p:extLst>
      <p:ext uri="{BB962C8B-B14F-4D97-AF65-F5344CB8AC3E}">
        <p14:creationId xmlns:p14="http://schemas.microsoft.com/office/powerpoint/2010/main" val="11666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6982" y="124458"/>
            <a:ext cx="11984182" cy="6636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59505E-2FBA-CE4D-3915-2001E1616CFF}"/>
              </a:ext>
            </a:extLst>
          </p:cNvPr>
          <p:cNvSpPr txBox="1"/>
          <p:nvPr/>
        </p:nvSpPr>
        <p:spPr>
          <a:xfrm>
            <a:off x="382555" y="447869"/>
            <a:ext cx="11523306"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OUR SOLUTION AND IT S VALUE PROPOSITION</a:t>
            </a:r>
            <a:endParaRPr lang="en-IN" sz="3600" b="1" dirty="0">
              <a:solidFill>
                <a:schemeClr val="bg1"/>
              </a:solidFill>
            </a:endParaRPr>
          </a:p>
        </p:txBody>
      </p:sp>
      <p:sp>
        <p:nvSpPr>
          <p:cNvPr id="5" name="TextBox 4">
            <a:extLst>
              <a:ext uri="{FF2B5EF4-FFF2-40B4-BE49-F238E27FC236}">
                <a16:creationId xmlns:a16="http://schemas.microsoft.com/office/drawing/2014/main" id="{A2DD8609-9C0F-162F-BF61-ED05931CB1FB}"/>
              </a:ext>
            </a:extLst>
          </p:cNvPr>
          <p:cNvSpPr txBox="1"/>
          <p:nvPr/>
        </p:nvSpPr>
        <p:spPr>
          <a:xfrm>
            <a:off x="590939" y="1254772"/>
            <a:ext cx="11010122" cy="5262979"/>
          </a:xfrm>
          <a:prstGeom prst="rect">
            <a:avLst/>
          </a:prstGeom>
          <a:noFill/>
        </p:spPr>
        <p:txBody>
          <a:bodyPr wrap="square" rtlCol="0">
            <a:spAutoFit/>
          </a:bodyPr>
          <a:lstStyle/>
          <a:p>
            <a:pPr marL="0" lvl="0" indent="0" algn="l" rtl="0">
              <a:spcBef>
                <a:spcPts val="0"/>
              </a:spcBef>
              <a:spcAft>
                <a:spcPts val="0"/>
              </a:spcAft>
              <a:buNone/>
            </a:pPr>
            <a:r>
              <a:rPr lang="en-IN" sz="2400" dirty="0">
                <a:solidFill>
                  <a:srgbClr val="FF0000"/>
                </a:solidFill>
                <a:latin typeface="Times New Roman"/>
                <a:ea typeface="Times New Roman"/>
                <a:cs typeface="Times New Roman"/>
                <a:sym typeface="Times New Roman"/>
              </a:rPr>
              <a:t>➢ </a:t>
            </a:r>
            <a:r>
              <a:rPr lang="en-IN" sz="2400" b="1" dirty="0">
                <a:solidFill>
                  <a:srgbClr val="FF0000"/>
                </a:solidFill>
                <a:latin typeface="Times New Roman"/>
                <a:ea typeface="Times New Roman"/>
                <a:cs typeface="Times New Roman"/>
                <a:sym typeface="Times New Roman"/>
              </a:rPr>
              <a:t>COMPREHENSIVE DATA MANAGEMENT :</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data organization</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Data integration</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SCENERIO ANALYSIS :</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used to analyse different situation</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ADVANCE ANALYTICAL TOOLS :</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formulas and functions</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Pivot tables</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USER- FRIENDLY INTERFACE :</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accessibility</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EASE OF USE</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Visual representation :</a:t>
            </a:r>
          </a:p>
          <a:p>
            <a:pPr marL="0" lvl="0" indent="0" algn="l" rtl="0">
              <a:spcBef>
                <a:spcPts val="0"/>
              </a:spcBef>
              <a:spcAft>
                <a:spcPts val="0"/>
              </a:spcAft>
              <a:buNone/>
            </a:pPr>
            <a:r>
              <a:rPr lang="en-IN" sz="2400" b="1" dirty="0">
                <a:solidFill>
                  <a:srgbClr val="FF0000"/>
                </a:solidFill>
                <a:latin typeface="Times New Roman"/>
                <a:ea typeface="Times New Roman"/>
                <a:cs typeface="Times New Roman"/>
                <a:sym typeface="Times New Roman"/>
              </a:rPr>
              <a:t>• charts and graphs</a:t>
            </a:r>
          </a:p>
          <a:p>
            <a:endParaRPr lang="en-IN" sz="2400" dirty="0">
              <a:solidFill>
                <a:srgbClr val="FF0000"/>
              </a:solidFill>
            </a:endParaRPr>
          </a:p>
        </p:txBody>
      </p:sp>
    </p:spTree>
    <p:extLst>
      <p:ext uri="{BB962C8B-B14F-4D97-AF65-F5344CB8AC3E}">
        <p14:creationId xmlns:p14="http://schemas.microsoft.com/office/powerpoint/2010/main" val="308439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2400" y="138545"/>
            <a:ext cx="11887200" cy="6580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FE7907-3409-F0EC-6E85-C3FF54AFDA78}"/>
              </a:ext>
            </a:extLst>
          </p:cNvPr>
          <p:cNvSpPr txBox="1"/>
          <p:nvPr/>
        </p:nvSpPr>
        <p:spPr>
          <a:xfrm>
            <a:off x="438539" y="457200"/>
            <a:ext cx="11439330" cy="707886"/>
          </a:xfrm>
          <a:prstGeom prst="rect">
            <a:avLst/>
          </a:prstGeom>
          <a:noFill/>
        </p:spPr>
        <p:txBody>
          <a:bodyPr wrap="square" rtlCol="0">
            <a:spAutoFit/>
          </a:bodyPr>
          <a:lstStyle/>
          <a:p>
            <a:r>
              <a:rPr lang="en" sz="4000" b="1" dirty="0">
                <a:solidFill>
                  <a:schemeClr val="bg1"/>
                </a:solidFill>
                <a:latin typeface="Times New Roman"/>
                <a:ea typeface="Times New Roman"/>
                <a:cs typeface="Times New Roman"/>
                <a:sym typeface="Times New Roman"/>
              </a:rPr>
              <a:t>DATASET DESCRIPTION</a:t>
            </a:r>
            <a:endParaRPr lang="en-IN" sz="4000" b="1" dirty="0">
              <a:solidFill>
                <a:schemeClr val="bg1"/>
              </a:solidFill>
            </a:endParaRPr>
          </a:p>
        </p:txBody>
      </p:sp>
      <p:sp>
        <p:nvSpPr>
          <p:cNvPr id="5" name="TextBox 4">
            <a:extLst>
              <a:ext uri="{FF2B5EF4-FFF2-40B4-BE49-F238E27FC236}">
                <a16:creationId xmlns:a16="http://schemas.microsoft.com/office/drawing/2014/main" id="{C7D78CF5-2F83-68E7-7B7A-0E9BE96FB747}"/>
              </a:ext>
            </a:extLst>
          </p:cNvPr>
          <p:cNvSpPr txBox="1"/>
          <p:nvPr/>
        </p:nvSpPr>
        <p:spPr>
          <a:xfrm>
            <a:off x="438539" y="1333144"/>
            <a:ext cx="10758196" cy="4893647"/>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DATA OVERVIEW :</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The use of data analysis on candidate and employee issues to understand their effects on business goals and evaluated the effectiveness of HR initiatives.</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DATA FIELD :</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Empid</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Age</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Department</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Educational field </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gender</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Hourly rate</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Marital status </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Per day rate</a:t>
            </a:r>
          </a:p>
          <a:p>
            <a:endParaRPr lang="en-IN" sz="2400" dirty="0">
              <a:solidFill>
                <a:schemeClr val="tx2"/>
              </a:solidFill>
            </a:endParaRPr>
          </a:p>
        </p:txBody>
      </p:sp>
    </p:spTree>
    <p:extLst>
      <p:ext uri="{BB962C8B-B14F-4D97-AF65-F5344CB8AC3E}">
        <p14:creationId xmlns:p14="http://schemas.microsoft.com/office/powerpoint/2010/main" val="43206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ature serenity Free Stock Photos, Images, and Pictures of Nature serenity"/>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24691" y="138545"/>
            <a:ext cx="11928764" cy="65809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A19DD5C-700B-22BC-F6DD-A7E1C8C851B9}"/>
              </a:ext>
            </a:extLst>
          </p:cNvPr>
          <p:cNvSpPr>
            <a:spLocks noGrp="1"/>
          </p:cNvSpPr>
          <p:nvPr>
            <p:ph type="sldNum" sz="quarter" idx="12"/>
          </p:nvPr>
        </p:nvSpPr>
        <p:spPr/>
        <p:txBody>
          <a:bodyPr/>
          <a:lstStyle/>
          <a:p>
            <a:fld id="{D495E168-DA5E-4888-8D8A-92B118324C14}" type="slidenum">
              <a:rPr lang="en-US" noProof="0" smtClean="0"/>
              <a:pPr/>
              <a:t>9</a:t>
            </a:fld>
            <a:endParaRPr lang="en-US" noProof="0" dirty="0"/>
          </a:p>
        </p:txBody>
      </p:sp>
      <p:sp>
        <p:nvSpPr>
          <p:cNvPr id="4" name="TextBox 3">
            <a:extLst>
              <a:ext uri="{FF2B5EF4-FFF2-40B4-BE49-F238E27FC236}">
                <a16:creationId xmlns:a16="http://schemas.microsoft.com/office/drawing/2014/main" id="{7BC66F4F-A8BC-9CE8-4C09-01381D39DA92}"/>
              </a:ext>
            </a:extLst>
          </p:cNvPr>
          <p:cNvSpPr txBox="1"/>
          <p:nvPr/>
        </p:nvSpPr>
        <p:spPr>
          <a:xfrm>
            <a:off x="466531" y="485192"/>
            <a:ext cx="11290040" cy="646331"/>
          </a:xfrm>
          <a:prstGeom prst="rect">
            <a:avLst/>
          </a:prstGeom>
          <a:noFill/>
        </p:spPr>
        <p:txBody>
          <a:bodyPr wrap="square" rtlCol="0">
            <a:spAutoFit/>
          </a:bodyPr>
          <a:lstStyle/>
          <a:p>
            <a:r>
              <a:rPr lang="en" sz="3600" b="1" dirty="0">
                <a:solidFill>
                  <a:schemeClr val="bg1"/>
                </a:solidFill>
                <a:latin typeface="Times New Roman"/>
                <a:ea typeface="Times New Roman"/>
                <a:cs typeface="Times New Roman"/>
                <a:sym typeface="Times New Roman"/>
              </a:rPr>
              <a:t>MODELLING</a:t>
            </a:r>
            <a:endParaRPr lang="en-IN" sz="3600" b="1" dirty="0">
              <a:solidFill>
                <a:schemeClr val="bg1"/>
              </a:solidFill>
            </a:endParaRPr>
          </a:p>
        </p:txBody>
      </p:sp>
      <p:sp>
        <p:nvSpPr>
          <p:cNvPr id="5" name="TextBox 4">
            <a:extLst>
              <a:ext uri="{FF2B5EF4-FFF2-40B4-BE49-F238E27FC236}">
                <a16:creationId xmlns:a16="http://schemas.microsoft.com/office/drawing/2014/main" id="{A7A31594-D0D7-962B-6DD4-2C2D44B9168E}"/>
              </a:ext>
            </a:extLst>
          </p:cNvPr>
          <p:cNvSpPr txBox="1"/>
          <p:nvPr/>
        </p:nvSpPr>
        <p:spPr>
          <a:xfrm>
            <a:off x="821094" y="1399592"/>
            <a:ext cx="10021077" cy="3847207"/>
          </a:xfrm>
          <a:prstGeom prst="rect">
            <a:avLst/>
          </a:prstGeom>
          <a:noFill/>
        </p:spPr>
        <p:txBody>
          <a:bodyPr wrap="square" rtlCol="0">
            <a:spAutoFit/>
          </a:bodyPr>
          <a:lstStyle/>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DATA CLEANING.</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CREATING TABLE.</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.CREATING PIVOT CHART.</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.CREATING DASHBOARD.</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INSERTING PIVOT CHART IN DASHBOARD.</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INSERTING FORMULAS IN DASH BOARD TO MAKE</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INTERACTION.</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 CREATING INTERACTIVE DASHBOARD BY PUTTING ALL</a:t>
            </a:r>
          </a:p>
          <a:p>
            <a:pPr marL="0" lvl="0" indent="0" algn="l" rtl="0">
              <a:spcBef>
                <a:spcPts val="0"/>
              </a:spcBef>
              <a:spcAft>
                <a:spcPts val="0"/>
              </a:spcAft>
              <a:buNone/>
            </a:pPr>
            <a:r>
              <a:rPr lang="en-US" sz="2400" b="1" dirty="0">
                <a:solidFill>
                  <a:srgbClr val="FF0000"/>
                </a:solidFill>
                <a:latin typeface="Times New Roman"/>
                <a:ea typeface="Times New Roman"/>
                <a:cs typeface="Times New Roman"/>
                <a:sym typeface="Times New Roman"/>
              </a:rPr>
              <a:t>TOGETHER ELEMENTS.</a:t>
            </a:r>
          </a:p>
          <a:p>
            <a:endParaRPr lang="en-IN" sz="2800" dirty="0">
              <a:solidFill>
                <a:schemeClr val="tx2"/>
              </a:solidFill>
            </a:endParaRPr>
          </a:p>
        </p:txBody>
      </p:sp>
    </p:spTree>
    <p:extLst>
      <p:ext uri="{BB962C8B-B14F-4D97-AF65-F5344CB8AC3E}">
        <p14:creationId xmlns:p14="http://schemas.microsoft.com/office/powerpoint/2010/main" val="2744059840"/>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Opulent</Template>
  <TotalTime>143</TotalTime>
  <Words>456</Words>
  <Application>Microsoft Office PowerPoint</Application>
  <PresentationFormat>Widescreen</PresentationFormat>
  <Paragraphs>84</Paragraphs>
  <Slides>11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Calibri</vt:lpstr>
      <vt:lpstr>Times New Roman</vt:lpstr>
      <vt:lpstr>Tw Cen MT</vt:lpstr>
      <vt:lpstr>Wingdings</vt:lpstr>
      <vt:lpstr>Thatch</vt:lpstr>
      <vt:lpstr>Worksheet</vt:lpstr>
      <vt:lpstr>EMPLOYEE DATA ANALYSIS USING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DATA ANALYSIS USING EXCEL</dc:title>
  <dc:creator>Poojasree K</dc:creator>
  <cp:lastModifiedBy>m</cp:lastModifiedBy>
  <cp:revision>13</cp:revision>
  <dcterms:created xsi:type="dcterms:W3CDTF">2024-08-27T01:42:07Z</dcterms:created>
  <dcterms:modified xsi:type="dcterms:W3CDTF">2024-08-29T09:36:30Z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